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Frank Ruhl Libre Medium"/>
      <p:regular r:id="rId43"/>
      <p:bold r:id="rId44"/>
    </p:embeddedFont>
    <p:embeddedFont>
      <p:font typeface="Frank Ruhl Libre"/>
      <p:regular r:id="rId45"/>
      <p:bold r:id="rId46"/>
    </p:embeddedFont>
    <p:embeddedFont>
      <p:font typeface="Libre Baskerville"/>
      <p:regular r:id="rId47"/>
      <p:bold r:id="rId48"/>
      <p: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FrankRuhlLibreMedium-bold.fntdata"/><Relationship Id="rId43" Type="http://schemas.openxmlformats.org/officeDocument/2006/relationships/font" Target="fonts/FrankRuhlLibreMedium-regular.fntdata"/><Relationship Id="rId46" Type="http://schemas.openxmlformats.org/officeDocument/2006/relationships/font" Target="fonts/FrankRuhlLibre-bold.fntdata"/><Relationship Id="rId45" Type="http://schemas.openxmlformats.org/officeDocument/2006/relationships/font" Target="fonts/FrankRuhlLibr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ibreBaskerville-bold.fntdata"/><Relationship Id="rId47" Type="http://schemas.openxmlformats.org/officeDocument/2006/relationships/font" Target="fonts/LibreBaskerville-regular.fntdata"/><Relationship Id="rId49" Type="http://schemas.openxmlformats.org/officeDocument/2006/relationships/font" Target="fonts/LibreBaskerville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2773de4be_2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2773de4be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2773de4be_2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92773de4be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2773de4be_2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92773de4be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92773de4be_2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92773de4be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2773de4be_2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2773de4be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92773de4be_2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92773de4be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2773de4be_2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2773de4be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2773de4be_2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92773de4be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2773de4be_2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2773de4be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92773de4be_55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92773de4be_5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265f43fc9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265f43fc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265f43fc9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9265f43fc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265f43fc9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9265f43fc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9265f43fc9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9265f43fc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92773de4be_73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92773de4be_7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2773de4be_73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92773de4be_7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2773de4be_73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2773de4be_7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2773de4be_2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2773de4be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2773de4be_73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2773de4be_7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92773de4be_73_2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92773de4be_73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92773de4be_73_3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92773de4be_73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2773de4be_73_3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2773de4be_73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92773de4be_73_3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92773de4be_73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92773de4be_73_4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92773de4be_73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2773de4be_73_4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2773de4be_73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92773de4be_73_4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92773de4be_73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92773de4be_73_4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92773de4be_73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2773de4be_2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2773de4be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2773de4be_2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2773de4be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2773de4be_2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2773de4be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2773de4be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92773de4b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2773de4be_2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2773de4b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2773de4be_2_1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92773de4be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11" name="Google Shape;11;p2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626375" y="6173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" name="Google Shape;13;p2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4" name="Google Shape;1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2787625" y="1991825"/>
            <a:ext cx="35721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7" name="Google Shape;17;p2"/>
          <p:cNvGrpSpPr/>
          <p:nvPr/>
        </p:nvGrpSpPr>
        <p:grpSpPr>
          <a:xfrm>
            <a:off x="4357664" y="3735189"/>
            <a:ext cx="428350" cy="428530"/>
            <a:chOff x="1191725" y="238125"/>
            <a:chExt cx="5236550" cy="5238750"/>
          </a:xfrm>
        </p:grpSpPr>
        <p:sp>
          <p:nvSpPr>
            <p:cNvPr id="18" name="Google Shape;18;p2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11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54" name="Google Shape;154;p11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6" name="Google Shape;156;p11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57" name="Google Shape;157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11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2">
    <p:bg>
      <p:bgPr>
        <a:solidFill>
          <a:srgbClr val="B0C6D3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/>
          <p:nvPr/>
        </p:nvSpPr>
        <p:spPr>
          <a:xfrm>
            <a:off x="-7650" y="-7650"/>
            <a:ext cx="9151500" cy="5151300"/>
          </a:xfrm>
          <a:prstGeom prst="frame">
            <a:avLst>
              <a:gd fmla="val 4756" name="adj1"/>
            </a:avLst>
          </a:pr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62" name="Google Shape;162;p12"/>
          <p:cNvGrpSpPr/>
          <p:nvPr/>
        </p:nvGrpSpPr>
        <p:grpSpPr>
          <a:xfrm>
            <a:off x="114491" y="106842"/>
            <a:ext cx="1127645" cy="1153976"/>
            <a:chOff x="152400" y="152400"/>
            <a:chExt cx="1127645" cy="1153976"/>
          </a:xfrm>
        </p:grpSpPr>
        <p:sp>
          <p:nvSpPr>
            <p:cNvPr id="163" name="Google Shape;163;p12"/>
            <p:cNvSpPr/>
            <p:nvPr/>
          </p:nvSpPr>
          <p:spPr>
            <a:xfrm>
              <a:off x="152400" y="152400"/>
              <a:ext cx="921300" cy="921300"/>
            </a:xfrm>
            <a:prstGeom prst="diagStrip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8575" rotWithShape="0" algn="bl" dir="2700000" dist="952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4" name="Google Shape;164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rot="5400000">
              <a:off x="745611" y="-256999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52411" y="362543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" name="Google Shape;166;p12"/>
          <p:cNvGrpSpPr/>
          <p:nvPr/>
        </p:nvGrpSpPr>
        <p:grpSpPr>
          <a:xfrm rot="10800000">
            <a:off x="7901725" y="3874892"/>
            <a:ext cx="1127645" cy="1154423"/>
            <a:chOff x="152400" y="151952"/>
            <a:chExt cx="1127645" cy="1154423"/>
          </a:xfrm>
        </p:grpSpPr>
        <p:sp>
          <p:nvSpPr>
            <p:cNvPr id="167" name="Google Shape;167;p12"/>
            <p:cNvSpPr/>
            <p:nvPr/>
          </p:nvSpPr>
          <p:spPr>
            <a:xfrm>
              <a:off x="152400" y="152400"/>
              <a:ext cx="921300" cy="921300"/>
            </a:xfrm>
            <a:prstGeom prst="diagStrip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28575" rotWithShape="0" algn="bl" dir="13500000" dist="9525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8" name="Google Shape;168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rot="5400000">
              <a:off x="745611" y="-257447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2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52411" y="362543"/>
              <a:ext cx="125035" cy="9438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12"/>
          <p:cNvSpPr txBox="1"/>
          <p:nvPr>
            <p:ph idx="12" type="sldNum"/>
          </p:nvPr>
        </p:nvSpPr>
        <p:spPr>
          <a:xfrm>
            <a:off x="4297650" y="4594775"/>
            <a:ext cx="548700" cy="30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tally blank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25" name="Google Shape;25;p3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626375" y="6173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7" name="Google Shape;27;p3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28" name="Google Shape;28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3"/>
          <p:cNvSpPr txBox="1"/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2795175" y="2948146"/>
            <a:ext cx="3553500" cy="2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B0C6D3"/>
                </a:solidFill>
              </a:defRPr>
            </a:lvl9pPr>
          </a:lstStyle>
          <a:p/>
        </p:txBody>
      </p:sp>
      <p:grpSp>
        <p:nvGrpSpPr>
          <p:cNvPr id="32" name="Google Shape;32;p3"/>
          <p:cNvGrpSpPr/>
          <p:nvPr/>
        </p:nvGrpSpPr>
        <p:grpSpPr>
          <a:xfrm>
            <a:off x="4357664" y="3735189"/>
            <a:ext cx="428350" cy="428530"/>
            <a:chOff x="1191725" y="238125"/>
            <a:chExt cx="5236550" cy="5238750"/>
          </a:xfrm>
        </p:grpSpPr>
        <p:sp>
          <p:nvSpPr>
            <p:cNvPr id="33" name="Google Shape;33;p3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2316267" y="304925"/>
            <a:ext cx="4511142" cy="4526109"/>
            <a:chOff x="2316267" y="304925"/>
            <a:chExt cx="4511142" cy="4526109"/>
          </a:xfrm>
        </p:grpSpPr>
        <p:sp>
          <p:nvSpPr>
            <p:cNvPr id="41" name="Google Shape;41;p4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626375" y="6173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3" name="Google Shape;43;p4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44" name="Google Shape;44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3009700" y="1187400"/>
            <a:ext cx="3124500" cy="27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ctr">
              <a:spcBef>
                <a:spcPts val="600"/>
              </a:spcBef>
              <a:spcAft>
                <a:spcPts val="0"/>
              </a:spcAft>
              <a:buSzPts val="1800"/>
              <a:buFont typeface="Libre Baskerville"/>
              <a:buChar char="➢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￫"/>
              <a:defRPr i="1" sz="18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47" name="Google Shape;47;p4"/>
          <p:cNvSpPr txBox="1"/>
          <p:nvPr/>
        </p:nvSpPr>
        <p:spPr>
          <a:xfrm>
            <a:off x="3593400" y="6289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B0C6D3"/>
                </a:solidFill>
                <a:latin typeface="Frank Ruhl Libre"/>
                <a:ea typeface="Frank Ruhl Libre"/>
                <a:cs typeface="Frank Ruhl Libre"/>
                <a:sym typeface="Frank Ruhl Libre"/>
              </a:rPr>
              <a:t>“</a:t>
            </a:r>
            <a:endParaRPr sz="7200">
              <a:solidFill>
                <a:srgbClr val="B0C6D3"/>
              </a:solidFill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52" name="Google Shape;52;p5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" name="Google Shape;54;p5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55" name="Google Shape;5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" name="Google Shape;57;p5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58" name="Google Shape;58;p5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63" name="Google Shape;63;p5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1" type="body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➢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￫"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 background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6"/>
          <p:cNvGrpSpPr/>
          <p:nvPr/>
        </p:nvGrpSpPr>
        <p:grpSpPr>
          <a:xfrm>
            <a:off x="325492" y="304925"/>
            <a:ext cx="4511142" cy="4526109"/>
            <a:chOff x="2316267" y="304925"/>
            <a:chExt cx="4511142" cy="4526109"/>
          </a:xfrm>
        </p:grpSpPr>
        <p:sp>
          <p:nvSpPr>
            <p:cNvPr id="68" name="Google Shape;68;p6"/>
            <p:cNvSpPr/>
            <p:nvPr/>
          </p:nvSpPr>
          <p:spPr>
            <a:xfrm>
              <a:off x="2550175" y="541175"/>
              <a:ext cx="40437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2626375" y="6173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0" name="Google Shape;70;p6"/>
            <p:cNvSpPr/>
            <p:nvPr/>
          </p:nvSpPr>
          <p:spPr>
            <a:xfrm rot="10800000">
              <a:off x="2841625" y="811975"/>
              <a:ext cx="3676062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71" name="Google Shape;7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2700667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6290608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Google Shape;73;p6"/>
          <p:cNvGrpSpPr/>
          <p:nvPr/>
        </p:nvGrpSpPr>
        <p:grpSpPr>
          <a:xfrm>
            <a:off x="796444" y="1424044"/>
            <a:ext cx="277537" cy="277654"/>
            <a:chOff x="1191725" y="238125"/>
            <a:chExt cx="5236550" cy="5238750"/>
          </a:xfrm>
        </p:grpSpPr>
        <p:sp>
          <p:nvSpPr>
            <p:cNvPr id="74" name="Google Shape;74;p6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79" name="Google Shape;79;p6"/>
          <p:cNvSpPr txBox="1"/>
          <p:nvPr>
            <p:ph type="title"/>
          </p:nvPr>
        </p:nvSpPr>
        <p:spPr>
          <a:xfrm>
            <a:off x="796450" y="845975"/>
            <a:ext cx="35535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0" name="Google Shape;80;p6"/>
          <p:cNvSpPr txBox="1"/>
          <p:nvPr>
            <p:ph idx="1" type="body"/>
          </p:nvPr>
        </p:nvSpPr>
        <p:spPr>
          <a:xfrm>
            <a:off x="796450" y="1792325"/>
            <a:ext cx="3553500" cy="24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9pPr>
          </a:lstStyle>
          <a:p/>
        </p:txBody>
      </p:sp>
      <p:sp>
        <p:nvSpPr>
          <p:cNvPr id="81" name="Google Shape;81;p6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7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85" name="Google Shape;85;p7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7" name="Google Shape;87;p7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88" name="Google Shape;8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oogle Shape;90;p7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91" name="Google Shape;91;p7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96" name="Google Shape;96;p7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7" name="Google Shape;97;p7"/>
          <p:cNvSpPr txBox="1"/>
          <p:nvPr>
            <p:ph idx="1" type="body"/>
          </p:nvPr>
        </p:nvSpPr>
        <p:spPr>
          <a:xfrm>
            <a:off x="1003200" y="1563725"/>
            <a:ext cx="3356700" cy="280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9pPr>
          </a:lstStyle>
          <a:p/>
        </p:txBody>
      </p:sp>
      <p:sp>
        <p:nvSpPr>
          <p:cNvPr id="98" name="Google Shape;98;p7"/>
          <p:cNvSpPr txBox="1"/>
          <p:nvPr>
            <p:ph idx="2" type="body"/>
          </p:nvPr>
        </p:nvSpPr>
        <p:spPr>
          <a:xfrm>
            <a:off x="4784110" y="1563725"/>
            <a:ext cx="3356700" cy="280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￫"/>
              <a:defRPr sz="2000"/>
            </a:lvl9pPr>
          </a:lstStyle>
          <a:p/>
        </p:txBody>
      </p:sp>
      <p:sp>
        <p:nvSpPr>
          <p:cNvPr id="99" name="Google Shape;99;p7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8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03" name="Google Shape;103;p8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5" name="Google Shape;105;p8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06" name="Google Shape;10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" name="Google Shape;108;p8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109" name="Google Shape;109;p8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114" name="Google Shape;114;p8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5" name="Google Shape;115;p8"/>
          <p:cNvSpPr txBox="1"/>
          <p:nvPr>
            <p:ph idx="1" type="body"/>
          </p:nvPr>
        </p:nvSpPr>
        <p:spPr>
          <a:xfrm>
            <a:off x="1003200" y="1563725"/>
            <a:ext cx="2233800" cy="27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/>
        </p:txBody>
      </p:sp>
      <p:sp>
        <p:nvSpPr>
          <p:cNvPr id="116" name="Google Shape;116;p8"/>
          <p:cNvSpPr txBox="1"/>
          <p:nvPr>
            <p:ph idx="2" type="body"/>
          </p:nvPr>
        </p:nvSpPr>
        <p:spPr>
          <a:xfrm>
            <a:off x="3455100" y="1563725"/>
            <a:ext cx="2233800" cy="27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/>
        </p:txBody>
      </p:sp>
      <p:sp>
        <p:nvSpPr>
          <p:cNvPr id="117" name="Google Shape;117;p8"/>
          <p:cNvSpPr txBox="1"/>
          <p:nvPr>
            <p:ph idx="3" type="body"/>
          </p:nvPr>
        </p:nvSpPr>
        <p:spPr>
          <a:xfrm>
            <a:off x="5907003" y="1563725"/>
            <a:ext cx="2233800" cy="27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/>
        </p:txBody>
      </p:sp>
      <p:sp>
        <p:nvSpPr>
          <p:cNvPr id="118" name="Google Shape;118;p8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9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22" name="Google Shape;122;p9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4" name="Google Shape;124;p9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25" name="Google Shape;125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" name="Google Shape;127;p9"/>
          <p:cNvGrpSpPr/>
          <p:nvPr/>
        </p:nvGrpSpPr>
        <p:grpSpPr>
          <a:xfrm>
            <a:off x="4433231" y="1195444"/>
            <a:ext cx="277537" cy="277654"/>
            <a:chOff x="1191725" y="238125"/>
            <a:chExt cx="5236550" cy="5238750"/>
          </a:xfrm>
        </p:grpSpPr>
        <p:sp>
          <p:nvSpPr>
            <p:cNvPr id="128" name="Google Shape;128;p9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133" name="Google Shape;133;p9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/>
          <p:nvPr/>
        </p:nvSpPr>
        <p:spPr>
          <a:xfrm>
            <a:off x="25" y="-7525"/>
            <a:ext cx="9144000" cy="5151000"/>
          </a:xfrm>
          <a:prstGeom prst="rect">
            <a:avLst/>
          </a:prstGeom>
          <a:solidFill>
            <a:srgbClr val="040E11">
              <a:alpha val="2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10"/>
          <p:cNvGrpSpPr/>
          <p:nvPr/>
        </p:nvGrpSpPr>
        <p:grpSpPr>
          <a:xfrm>
            <a:off x="312475" y="304925"/>
            <a:ext cx="8519109" cy="4526109"/>
            <a:chOff x="312475" y="304925"/>
            <a:chExt cx="8519109" cy="4526109"/>
          </a:xfrm>
        </p:grpSpPr>
        <p:sp>
          <p:nvSpPr>
            <p:cNvPr id="138" name="Google Shape;138;p10"/>
            <p:cNvSpPr/>
            <p:nvPr/>
          </p:nvSpPr>
          <p:spPr>
            <a:xfrm>
              <a:off x="548725" y="541175"/>
              <a:ext cx="8046600" cy="4053600"/>
            </a:xfrm>
            <a:prstGeom prst="snip2DiagRect">
              <a:avLst>
                <a:gd fmla="val 0" name="adj1"/>
                <a:gd fmla="val 8729" name="adj2"/>
              </a:avLst>
            </a:prstGeom>
            <a:solidFill>
              <a:srgbClr val="FFFFFF"/>
            </a:solidFill>
            <a:ln>
              <a:noFill/>
            </a:ln>
            <a:effectLst>
              <a:outerShdw blurRad="42863" rotWithShape="0" algn="bl" dist="9525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624925" y="6173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0" name="Google Shape;140;p10"/>
            <p:cNvSpPr/>
            <p:nvPr/>
          </p:nvSpPr>
          <p:spPr>
            <a:xfrm rot="10800000">
              <a:off x="799550" y="811975"/>
              <a:ext cx="7719575" cy="3706600"/>
            </a:xfrm>
            <a:custGeom>
              <a:rect b="b" l="l" r="r" t="t"/>
              <a:pathLst>
                <a:path extrusionOk="0" h="148264" w="308783">
                  <a:moveTo>
                    <a:pt x="0" y="148264"/>
                  </a:moveTo>
                  <a:lnTo>
                    <a:pt x="0" y="0"/>
                  </a:lnTo>
                  <a:lnTo>
                    <a:pt x="308783" y="0"/>
                  </a:lnTo>
                </a:path>
              </a:pathLst>
            </a:custGeom>
            <a:noFill/>
            <a:ln cap="flat" cmpd="dbl" w="28575">
              <a:solidFill>
                <a:srgbClr val="B0C6D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141" name="Google Shape;141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2700000">
              <a:off x="696875" y="3795246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100000">
              <a:off x="8294783" y="190338"/>
              <a:ext cx="152400" cy="1150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Google Shape;143;p10"/>
          <p:cNvGrpSpPr/>
          <p:nvPr/>
        </p:nvGrpSpPr>
        <p:grpSpPr>
          <a:xfrm>
            <a:off x="4433231" y="3823844"/>
            <a:ext cx="277537" cy="277654"/>
            <a:chOff x="1191725" y="238125"/>
            <a:chExt cx="5236550" cy="5238750"/>
          </a:xfrm>
        </p:grpSpPr>
        <p:sp>
          <p:nvSpPr>
            <p:cNvPr id="144" name="Google Shape;144;p10"/>
            <p:cNvSpPr/>
            <p:nvPr/>
          </p:nvSpPr>
          <p:spPr>
            <a:xfrm>
              <a:off x="2218800" y="1278375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0" y="1"/>
                  </a:moveTo>
                  <a:lnTo>
                    <a:pt x="23225" y="40116"/>
                  </a:lnTo>
                  <a:lnTo>
                    <a:pt x="37212" y="36158"/>
                  </a:lnTo>
                  <a:lnTo>
                    <a:pt x="40731" y="2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2227575" y="3429300"/>
              <a:ext cx="1002925" cy="1018300"/>
            </a:xfrm>
            <a:custGeom>
              <a:rect b="b" l="l" r="r" t="t"/>
              <a:pathLst>
                <a:path extrusionOk="0" h="40732" w="40117">
                  <a:moveTo>
                    <a:pt x="22962" y="1"/>
                  </a:moveTo>
                  <a:lnTo>
                    <a:pt x="1" y="40732"/>
                  </a:lnTo>
                  <a:lnTo>
                    <a:pt x="40116" y="17595"/>
                  </a:lnTo>
                  <a:lnTo>
                    <a:pt x="36158" y="3608"/>
                  </a:lnTo>
                  <a:lnTo>
                    <a:pt x="22962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4385100" y="1267400"/>
              <a:ext cx="1005125" cy="1020500"/>
            </a:xfrm>
            <a:custGeom>
              <a:rect b="b" l="l" r="r" t="t"/>
              <a:pathLst>
                <a:path extrusionOk="0" h="40820" w="40205">
                  <a:moveTo>
                    <a:pt x="40204" y="0"/>
                  </a:moveTo>
                  <a:lnTo>
                    <a:pt x="1" y="23313"/>
                  </a:lnTo>
                  <a:lnTo>
                    <a:pt x="3872" y="37300"/>
                  </a:lnTo>
                  <a:lnTo>
                    <a:pt x="17155" y="40819"/>
                  </a:lnTo>
                  <a:lnTo>
                    <a:pt x="40204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4380700" y="3435900"/>
              <a:ext cx="1018300" cy="1002925"/>
            </a:xfrm>
            <a:custGeom>
              <a:rect b="b" l="l" r="r" t="t"/>
              <a:pathLst>
                <a:path extrusionOk="0" h="40117" w="40732">
                  <a:moveTo>
                    <a:pt x="17507" y="1"/>
                  </a:moveTo>
                  <a:lnTo>
                    <a:pt x="3520" y="3872"/>
                  </a:lnTo>
                  <a:lnTo>
                    <a:pt x="1" y="17155"/>
                  </a:lnTo>
                  <a:lnTo>
                    <a:pt x="40732" y="40116"/>
                  </a:lnTo>
                  <a:lnTo>
                    <a:pt x="17507" y="1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1191725" y="238125"/>
              <a:ext cx="5236550" cy="5238750"/>
            </a:xfrm>
            <a:custGeom>
              <a:rect b="b" l="l" r="r" t="t"/>
              <a:pathLst>
                <a:path extrusionOk="0" h="209550" w="209462">
                  <a:moveTo>
                    <a:pt x="103807" y="20761"/>
                  </a:moveTo>
                  <a:lnTo>
                    <a:pt x="103983" y="105391"/>
                  </a:lnTo>
                  <a:lnTo>
                    <a:pt x="103983" y="105391"/>
                  </a:lnTo>
                  <a:lnTo>
                    <a:pt x="89292" y="85245"/>
                  </a:lnTo>
                  <a:lnTo>
                    <a:pt x="103807" y="20761"/>
                  </a:lnTo>
                  <a:close/>
                  <a:moveTo>
                    <a:pt x="125097" y="89644"/>
                  </a:moveTo>
                  <a:lnTo>
                    <a:pt x="189668" y="104335"/>
                  </a:lnTo>
                  <a:lnTo>
                    <a:pt x="103983" y="105391"/>
                  </a:lnTo>
                  <a:lnTo>
                    <a:pt x="120170" y="124481"/>
                  </a:lnTo>
                  <a:lnTo>
                    <a:pt x="105479" y="188964"/>
                  </a:lnTo>
                  <a:lnTo>
                    <a:pt x="103983" y="105391"/>
                  </a:lnTo>
                  <a:lnTo>
                    <a:pt x="84277" y="120082"/>
                  </a:lnTo>
                  <a:lnTo>
                    <a:pt x="19706" y="105391"/>
                  </a:lnTo>
                  <a:lnTo>
                    <a:pt x="103983" y="105391"/>
                  </a:lnTo>
                  <a:lnTo>
                    <a:pt x="125097" y="89644"/>
                  </a:lnTo>
                  <a:close/>
                  <a:moveTo>
                    <a:pt x="104423" y="0"/>
                  </a:moveTo>
                  <a:lnTo>
                    <a:pt x="82518" y="82078"/>
                  </a:lnTo>
                  <a:lnTo>
                    <a:pt x="0" y="105127"/>
                  </a:lnTo>
                  <a:lnTo>
                    <a:pt x="81902" y="127032"/>
                  </a:lnTo>
                  <a:lnTo>
                    <a:pt x="104951" y="209550"/>
                  </a:lnTo>
                  <a:lnTo>
                    <a:pt x="126856" y="127472"/>
                  </a:lnTo>
                  <a:lnTo>
                    <a:pt x="209462" y="104511"/>
                  </a:lnTo>
                  <a:lnTo>
                    <a:pt x="127384" y="82694"/>
                  </a:lnTo>
                  <a:lnTo>
                    <a:pt x="104423" y="0"/>
                  </a:lnTo>
                  <a:close/>
                </a:path>
              </a:pathLst>
            </a:custGeom>
            <a:solidFill>
              <a:srgbClr val="B0C6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B0C6D3"/>
                </a:solidFill>
              </a:endParaRPr>
            </a:p>
          </p:txBody>
        </p:sp>
      </p:grpSp>
      <p:sp>
        <p:nvSpPr>
          <p:cNvPr id="149" name="Google Shape;149;p10"/>
          <p:cNvSpPr txBox="1"/>
          <p:nvPr>
            <p:ph idx="1" type="body"/>
          </p:nvPr>
        </p:nvSpPr>
        <p:spPr>
          <a:xfrm>
            <a:off x="735200" y="4101500"/>
            <a:ext cx="7673700" cy="27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8A9BA6"/>
              </a:buClr>
              <a:buSzPts val="1400"/>
              <a:buNone/>
              <a:defRPr i="1" sz="1400">
                <a:solidFill>
                  <a:srgbClr val="8A9BA6"/>
                </a:solidFill>
              </a:defRPr>
            </a:lvl1pPr>
          </a:lstStyle>
          <a:p/>
        </p:txBody>
      </p:sp>
      <p:sp>
        <p:nvSpPr>
          <p:cNvPr id="150" name="Google Shape;150;p10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 Ruhl Libre Medium"/>
              <a:buNone/>
              <a:defRPr sz="1600">
                <a:solidFill>
                  <a:schemeClr val="dk2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03200" y="1563725"/>
            <a:ext cx="7137600" cy="27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➢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B0C6D3"/>
              </a:buClr>
              <a:buSzPts val="2400"/>
              <a:buFont typeface="Frank Ruhl Libre"/>
              <a:buChar char="￫"/>
              <a:defRPr sz="2400">
                <a:solidFill>
                  <a:srgbClr val="434343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1pPr>
            <a:lvl2pPr lvl="1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2pPr>
            <a:lvl3pPr lvl="2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3pPr>
            <a:lvl4pPr lvl="3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4pPr>
            <a:lvl5pPr lvl="4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5pPr>
            <a:lvl6pPr lvl="5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6pPr>
            <a:lvl7pPr lvl="6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7pPr>
            <a:lvl8pPr lvl="7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8pPr>
            <a:lvl9pPr lvl="8" algn="ctr">
              <a:buNone/>
              <a:defRPr sz="1200">
                <a:solidFill>
                  <a:srgbClr val="FFFFFF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rharless99/NaturalDisaster/tree/master/Final/Taylor's%20work" TargetMode="External"/><Relationship Id="rId4" Type="http://schemas.openxmlformats.org/officeDocument/2006/relationships/hyperlink" Target="https://github.com/rharless99/NaturalDisaster/blob/master/Final/Taylor's%20work/Taylor_Final.ipynb" TargetMode="External"/><Relationship Id="rId5" Type="http://schemas.openxmlformats.org/officeDocument/2006/relationships/hyperlink" Target="https://1drv.ms/w/s!AhzL-Xs_VW-XiD6o1q7WtNaXI_la?e=8YZ2N9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rharless99/NaturalDisaster/tree/master/Final/Michael's%20work" TargetMode="External"/><Relationship Id="rId4" Type="http://schemas.openxmlformats.org/officeDocument/2006/relationships/hyperlink" Target="https://github.com/rharless99/NaturalDisaster/blob/master/Final/Michael's%20work/Munson_Final.ipynb" TargetMode="External"/><Relationship Id="rId5" Type="http://schemas.openxmlformats.org/officeDocument/2006/relationships/hyperlink" Target="https://1drv.ms/w/s!AhzL-Xs_VW-XiD6o1q7WtNaXI_la?e=8YZ2N9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rharless99/NaturalDisaster/tree/master/Final/Tiffany's%20work" TargetMode="External"/><Relationship Id="rId4" Type="http://schemas.openxmlformats.org/officeDocument/2006/relationships/hyperlink" Target="https://github.com/rharless99/NaturalDisaster/blob/master/Final/Tiffany's%20work/Tiffany%20Hernandez.ipynb" TargetMode="External"/><Relationship Id="rId5" Type="http://schemas.openxmlformats.org/officeDocument/2006/relationships/hyperlink" Target="https://github.com/rharless99/NaturalDisaster/blob/master/Final/Analysis.docx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rharless99/NaturalDisaster/tree/master/Final/Rachel%20work" TargetMode="External"/><Relationship Id="rId4" Type="http://schemas.openxmlformats.org/officeDocument/2006/relationships/hyperlink" Target="https://github.com/rharless99/NaturalDisaster/blob/master/Final/Rachel%20work/Rachel%20Harless.ipynb" TargetMode="External"/><Relationship Id="rId5" Type="http://schemas.openxmlformats.org/officeDocument/2006/relationships/hyperlink" Target="https://github.com/rharless99/NaturalDisaster/blob/master/Final/Analysis.docx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/>
          <p:nvPr>
            <p:ph type="ctrTitle"/>
          </p:nvPr>
        </p:nvSpPr>
        <p:spPr>
          <a:xfrm>
            <a:off x="2785950" y="1169325"/>
            <a:ext cx="35721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0000"/>
                </a:solidFill>
              </a:rPr>
              <a:t>Natural Disaster Data Analysis</a:t>
            </a:r>
            <a:endParaRPr sz="41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3037050" y="2479075"/>
            <a:ext cx="30699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  <a:t>Taylor Vought</a:t>
            </a: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  <a:t>Michael Munson</a:t>
            </a: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  <a:t>Tiffany Hernandez</a:t>
            </a: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  <a:t>Rachel Harless</a:t>
            </a: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/>
          <p:nvPr>
            <p:ph type="ctrTitle"/>
          </p:nvPr>
        </p:nvSpPr>
        <p:spPr>
          <a:xfrm>
            <a:off x="2683950" y="1602450"/>
            <a:ext cx="3776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6D7A8"/>
                </a:solidFill>
              </a:rPr>
              <a:t>3</a:t>
            </a:r>
            <a:r>
              <a:rPr lang="en">
                <a:solidFill>
                  <a:srgbClr val="B6D7A8"/>
                </a:solidFill>
              </a:rPr>
              <a:t>.</a:t>
            </a:r>
            <a:endParaRPr>
              <a:solidFill>
                <a:srgbClr val="B6D7A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Which state’s natural disasters cost the most money?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0" name="Google Shape;250;p23"/>
          <p:cNvSpPr txBox="1"/>
          <p:nvPr>
            <p:ph idx="1" type="subTitle"/>
          </p:nvPr>
        </p:nvSpPr>
        <p:spPr>
          <a:xfrm>
            <a:off x="2795175" y="2952896"/>
            <a:ext cx="3553500" cy="2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-Rachel Harless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/>
          <p:nvPr/>
        </p:nvSpPr>
        <p:spPr>
          <a:xfrm>
            <a:off x="6956614" y="3483468"/>
            <a:ext cx="305417" cy="2916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"/>
          <p:cNvSpPr/>
          <p:nvPr/>
        </p:nvSpPr>
        <p:spPr>
          <a:xfrm rot="2466683">
            <a:off x="5413593" y="2099570"/>
            <a:ext cx="424361" cy="40519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4"/>
          <p:cNvSpPr/>
          <p:nvPr/>
        </p:nvSpPr>
        <p:spPr>
          <a:xfrm rot="-1609345">
            <a:off x="6034156" y="2354495"/>
            <a:ext cx="305329" cy="29153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4"/>
          <p:cNvSpPr/>
          <p:nvPr/>
        </p:nvSpPr>
        <p:spPr>
          <a:xfrm rot="2926328">
            <a:off x="7885638" y="2585470"/>
            <a:ext cx="228692" cy="21836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4"/>
          <p:cNvSpPr/>
          <p:nvPr/>
        </p:nvSpPr>
        <p:spPr>
          <a:xfrm rot="-1609160">
            <a:off x="6934024" y="1122719"/>
            <a:ext cx="206008" cy="19670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4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24"/>
          <p:cNvSpPr txBox="1"/>
          <p:nvPr/>
        </p:nvSpPr>
        <p:spPr>
          <a:xfrm>
            <a:off x="1112125" y="830900"/>
            <a:ext cx="65052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rank Ruhl Libre"/>
                <a:ea typeface="Frank Ruhl Libre"/>
                <a:cs typeface="Frank Ruhl Libre"/>
                <a:sym typeface="Frank Ruhl Libre"/>
              </a:rPr>
              <a:t>FEMA Data: Cost of Natural Disasters from 1998 - 2020</a:t>
            </a:r>
            <a:endParaRPr b="1" sz="1800"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pic>
        <p:nvPicPr>
          <p:cNvPr id="262" name="Google Shape;2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00" y="1255125"/>
            <a:ext cx="6282824" cy="31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>
            <p:ph type="ctrTitle"/>
          </p:nvPr>
        </p:nvSpPr>
        <p:spPr>
          <a:xfrm>
            <a:off x="2683950" y="1602450"/>
            <a:ext cx="3776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6D7A8"/>
                </a:solidFill>
              </a:rPr>
              <a:t>4</a:t>
            </a:r>
            <a:r>
              <a:rPr lang="en">
                <a:solidFill>
                  <a:srgbClr val="B6D7A8"/>
                </a:solidFill>
              </a:rPr>
              <a:t>.</a:t>
            </a:r>
            <a:endParaRPr>
              <a:solidFill>
                <a:srgbClr val="B6D7A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States with the most natural disasters and their associated cost.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8" name="Google Shape;268;p25"/>
          <p:cNvSpPr txBox="1"/>
          <p:nvPr>
            <p:ph idx="1" type="subTitle"/>
          </p:nvPr>
        </p:nvSpPr>
        <p:spPr>
          <a:xfrm>
            <a:off x="2795175" y="2952896"/>
            <a:ext cx="3553500" cy="2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-Rachel Harless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FEMA Data: 1998 -2020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4" name="Google Shape;274;p26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" y="1218675"/>
            <a:ext cx="153352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6"/>
          <p:cNvSpPr/>
          <p:nvPr/>
        </p:nvSpPr>
        <p:spPr>
          <a:xfrm>
            <a:off x="875325" y="1965775"/>
            <a:ext cx="1397100" cy="230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0850" y="1218675"/>
            <a:ext cx="5870002" cy="293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FEMA Data: 1998 -2020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3" name="Google Shape;283;p27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" y="1218675"/>
            <a:ext cx="153352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/>
          <p:nvPr/>
        </p:nvSpPr>
        <p:spPr>
          <a:xfrm>
            <a:off x="888488" y="2249825"/>
            <a:ext cx="1397100" cy="2304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3725" y="1283375"/>
            <a:ext cx="5848124" cy="292405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FEMA Data: 1998 -2020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2" name="Google Shape;292;p28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" y="1218675"/>
            <a:ext cx="153352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8"/>
          <p:cNvSpPr/>
          <p:nvPr/>
        </p:nvSpPr>
        <p:spPr>
          <a:xfrm>
            <a:off x="888475" y="2527450"/>
            <a:ext cx="1397100" cy="2304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8750" y="1383200"/>
            <a:ext cx="5695974" cy="284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FEMA Data: 1998 -2020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1" name="Google Shape;301;p29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" name="Google Shape;3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" y="1218675"/>
            <a:ext cx="153352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/>
          <p:nvPr/>
        </p:nvSpPr>
        <p:spPr>
          <a:xfrm>
            <a:off x="888488" y="2842200"/>
            <a:ext cx="1397100" cy="230400"/>
          </a:xfrm>
          <a:prstGeom prst="rect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525" y="1297875"/>
            <a:ext cx="5920499" cy="296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FEMA Data: 1998 -2020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0" name="Google Shape;310;p30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" y="1218675"/>
            <a:ext cx="153352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/>
          <p:nvPr/>
        </p:nvSpPr>
        <p:spPr>
          <a:xfrm>
            <a:off x="888475" y="3156950"/>
            <a:ext cx="1397100" cy="2304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3175" y="1218675"/>
            <a:ext cx="6043298" cy="302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FEMA Data: 1998 -2020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9" name="Google Shape;319;p31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0" name="Google Shape;3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" y="1218675"/>
            <a:ext cx="153352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>
            <a:off x="888488" y="3456350"/>
            <a:ext cx="1397100" cy="230400"/>
          </a:xfrm>
          <a:prstGeom prst="rect">
            <a:avLst/>
          </a:prstGeom>
          <a:noFill/>
          <a:ln cap="flat" cmpd="sng" w="2857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0150" y="1282550"/>
            <a:ext cx="6058649" cy="302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FEMA Data: 1998 -2020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28" name="Google Shape;328;p32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" y="1218675"/>
            <a:ext cx="153352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/>
          <p:nvPr/>
        </p:nvSpPr>
        <p:spPr>
          <a:xfrm>
            <a:off x="888475" y="3763425"/>
            <a:ext cx="1397100" cy="230400"/>
          </a:xfrm>
          <a:prstGeom prst="rect">
            <a:avLst/>
          </a:prstGeom>
          <a:noFill/>
          <a:ln cap="flat" cmpd="sng" w="2857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525" y="1343950"/>
            <a:ext cx="5905148" cy="295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Types of Disasters Examined: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85" name="Google Shape;185;p15"/>
          <p:cNvSpPr txBox="1"/>
          <p:nvPr>
            <p:ph idx="1" type="body"/>
          </p:nvPr>
        </p:nvSpPr>
        <p:spPr>
          <a:xfrm>
            <a:off x="1003200" y="1562863"/>
            <a:ext cx="7137600" cy="16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Floods</a:t>
            </a:r>
            <a:endParaRPr/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Fires</a:t>
            </a:r>
            <a:endParaRPr/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Earthquakes</a:t>
            </a:r>
            <a:endParaRPr/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Severe Storms </a:t>
            </a:r>
            <a:endParaRPr/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Hurricanes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 txBox="1"/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6D7A8"/>
                </a:solidFill>
              </a:rPr>
              <a:t>5</a:t>
            </a:r>
            <a:r>
              <a:rPr lang="en">
                <a:solidFill>
                  <a:srgbClr val="B6D7A8"/>
                </a:solidFill>
              </a:rPr>
              <a:t>.</a:t>
            </a:r>
            <a:endParaRPr>
              <a:solidFill>
                <a:srgbClr val="B6D7A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How are gas prices affected by natural disasters across the states?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7" name="Google Shape;337;p33"/>
          <p:cNvSpPr txBox="1"/>
          <p:nvPr>
            <p:ph idx="1" type="subTitle"/>
          </p:nvPr>
        </p:nvSpPr>
        <p:spPr>
          <a:xfrm>
            <a:off x="2795175" y="2952896"/>
            <a:ext cx="3553500" cy="2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-Taylor Vought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Overarching Tasks to Complete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43" name="Google Shape;343;p34"/>
          <p:cNvSpPr txBox="1"/>
          <p:nvPr>
            <p:ph idx="1" type="body"/>
          </p:nvPr>
        </p:nvSpPr>
        <p:spPr>
          <a:xfrm>
            <a:off x="1003200" y="1563725"/>
            <a:ext cx="7137600" cy="16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Locate Data, Run API Calls, &amp; Save CSVs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Group Fema/Disaster Data by Year &amp; State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Clean Irrelevant Data &amp; Deflate Gas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Locate Top States by Disaster Count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Run Scatter Plots and Linear Regression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4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34"/>
          <p:cNvSpPr txBox="1"/>
          <p:nvPr/>
        </p:nvSpPr>
        <p:spPr>
          <a:xfrm>
            <a:off x="2730000" y="3637850"/>
            <a:ext cx="3684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Frank Ruhl Libre"/>
                <a:ea typeface="Frank Ruhl Libre"/>
                <a:cs typeface="Frank Ruhl Libre"/>
                <a:sym typeface="Frank Ruhl Libre"/>
                <a:hlinkClick r:id="rId3"/>
              </a:rPr>
              <a:t>My work</a:t>
            </a:r>
            <a: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  <a:t>          </a:t>
            </a:r>
            <a:r>
              <a:rPr lang="en" u="sng">
                <a:solidFill>
                  <a:schemeClr val="hlink"/>
                </a:solidFill>
                <a:latin typeface="Frank Ruhl Libre"/>
                <a:ea typeface="Frank Ruhl Libre"/>
                <a:cs typeface="Frank Ruhl Libre"/>
                <a:sym typeface="Frank Ruhl Libre"/>
                <a:hlinkClick r:id="rId4"/>
              </a:rPr>
              <a:t>Final Code</a:t>
            </a:r>
            <a: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  <a:t>         </a:t>
            </a:r>
            <a:r>
              <a:rPr lang="en" u="sng">
                <a:solidFill>
                  <a:schemeClr val="hlink"/>
                </a:solidFill>
                <a:latin typeface="Frank Ruhl Libre"/>
                <a:ea typeface="Frank Ruhl Libre"/>
                <a:cs typeface="Frank Ruhl Libre"/>
                <a:sym typeface="Frank Ruhl Libre"/>
                <a:hlinkClick r:id="rId5"/>
              </a:rPr>
              <a:t>Analysis Doc</a:t>
            </a:r>
            <a: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  <a:t>       </a:t>
            </a: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/>
          <p:nvPr>
            <p:ph idx="4294967295" type="ctrTitle"/>
          </p:nvPr>
        </p:nvSpPr>
        <p:spPr>
          <a:xfrm>
            <a:off x="1013375" y="1677600"/>
            <a:ext cx="4301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</a:rPr>
              <a:t>Texas-2826</a:t>
            </a:r>
            <a:endParaRPr sz="3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</a:rPr>
              <a:t>Disasters</a:t>
            </a:r>
            <a:endParaRPr sz="3900">
              <a:solidFill>
                <a:srgbClr val="000000"/>
              </a:solidFill>
            </a:endParaRPr>
          </a:p>
        </p:txBody>
      </p:sp>
      <p:sp>
        <p:nvSpPr>
          <p:cNvPr id="351" name="Google Shape;351;p35"/>
          <p:cNvSpPr txBox="1"/>
          <p:nvPr>
            <p:ph idx="4294967295" type="subTitle"/>
          </p:nvPr>
        </p:nvSpPr>
        <p:spPr>
          <a:xfrm>
            <a:off x="1013375" y="2820005"/>
            <a:ext cx="43011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6666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(1984-2010)</a:t>
            </a:r>
            <a:endParaRPr sz="2500">
              <a:solidFill>
                <a:srgbClr val="666666"/>
              </a:solidFill>
            </a:endParaRPr>
          </a:p>
        </p:txBody>
      </p:sp>
      <p:sp>
        <p:nvSpPr>
          <p:cNvPr id="352" name="Google Shape;352;p35"/>
          <p:cNvSpPr/>
          <p:nvPr/>
        </p:nvSpPr>
        <p:spPr>
          <a:xfrm>
            <a:off x="6956614" y="3483468"/>
            <a:ext cx="305417" cy="2916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5"/>
          <p:cNvSpPr/>
          <p:nvPr/>
        </p:nvSpPr>
        <p:spPr>
          <a:xfrm rot="2466683">
            <a:off x="5413593" y="2099570"/>
            <a:ext cx="424361" cy="40519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5"/>
          <p:cNvSpPr/>
          <p:nvPr/>
        </p:nvSpPr>
        <p:spPr>
          <a:xfrm rot="-1609345">
            <a:off x="6034156" y="2354495"/>
            <a:ext cx="305329" cy="29153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5"/>
          <p:cNvSpPr/>
          <p:nvPr/>
        </p:nvSpPr>
        <p:spPr>
          <a:xfrm rot="2926328">
            <a:off x="7885638" y="2585470"/>
            <a:ext cx="228692" cy="21836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5"/>
          <p:cNvSpPr/>
          <p:nvPr/>
        </p:nvSpPr>
        <p:spPr>
          <a:xfrm rot="-1609160">
            <a:off x="6934024" y="1122719"/>
            <a:ext cx="206008" cy="19670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5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8" name="Google Shape;35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0525" y="1388125"/>
            <a:ext cx="3550900" cy="23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idx="4294967295" type="ctrTitle"/>
          </p:nvPr>
        </p:nvSpPr>
        <p:spPr>
          <a:xfrm>
            <a:off x="1013375" y="1677600"/>
            <a:ext cx="4301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</a:rPr>
              <a:t>Florida</a:t>
            </a:r>
            <a:r>
              <a:rPr lang="en" sz="3900">
                <a:solidFill>
                  <a:srgbClr val="000000"/>
                </a:solidFill>
              </a:rPr>
              <a:t>-</a:t>
            </a:r>
            <a:r>
              <a:rPr lang="en" sz="3900">
                <a:solidFill>
                  <a:srgbClr val="000000"/>
                </a:solidFill>
              </a:rPr>
              <a:t>1105</a:t>
            </a:r>
            <a:endParaRPr sz="3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</a:rPr>
              <a:t>Disasters</a:t>
            </a:r>
            <a:endParaRPr sz="3900">
              <a:solidFill>
                <a:srgbClr val="000000"/>
              </a:solidFill>
            </a:endParaRPr>
          </a:p>
        </p:txBody>
      </p:sp>
      <p:sp>
        <p:nvSpPr>
          <p:cNvPr id="364" name="Google Shape;364;p36"/>
          <p:cNvSpPr txBox="1"/>
          <p:nvPr>
            <p:ph idx="4294967295" type="subTitle"/>
          </p:nvPr>
        </p:nvSpPr>
        <p:spPr>
          <a:xfrm>
            <a:off x="1013375" y="2820005"/>
            <a:ext cx="43011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6666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(1984-2010)</a:t>
            </a:r>
            <a:endParaRPr sz="2500">
              <a:solidFill>
                <a:srgbClr val="666666"/>
              </a:solidFill>
            </a:endParaRPr>
          </a:p>
        </p:txBody>
      </p:sp>
      <p:sp>
        <p:nvSpPr>
          <p:cNvPr id="365" name="Google Shape;365;p36"/>
          <p:cNvSpPr/>
          <p:nvPr/>
        </p:nvSpPr>
        <p:spPr>
          <a:xfrm>
            <a:off x="6956614" y="3483468"/>
            <a:ext cx="305417" cy="2916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6"/>
          <p:cNvSpPr/>
          <p:nvPr/>
        </p:nvSpPr>
        <p:spPr>
          <a:xfrm rot="2466683">
            <a:off x="5413593" y="2099570"/>
            <a:ext cx="424361" cy="40519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6"/>
          <p:cNvSpPr/>
          <p:nvPr/>
        </p:nvSpPr>
        <p:spPr>
          <a:xfrm rot="-1609345">
            <a:off x="6034156" y="2354495"/>
            <a:ext cx="305329" cy="29153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6"/>
          <p:cNvSpPr/>
          <p:nvPr/>
        </p:nvSpPr>
        <p:spPr>
          <a:xfrm rot="2926328">
            <a:off x="7885638" y="2585470"/>
            <a:ext cx="228692" cy="21836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6"/>
          <p:cNvSpPr/>
          <p:nvPr/>
        </p:nvSpPr>
        <p:spPr>
          <a:xfrm rot="-1609160">
            <a:off x="6934024" y="1122719"/>
            <a:ext cx="206008" cy="19670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6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" name="Google Shape;37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2850" y="1382050"/>
            <a:ext cx="3569050" cy="23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7"/>
          <p:cNvSpPr txBox="1"/>
          <p:nvPr>
            <p:ph idx="4294967295" type="ctrTitle"/>
          </p:nvPr>
        </p:nvSpPr>
        <p:spPr>
          <a:xfrm>
            <a:off x="1013375" y="1677600"/>
            <a:ext cx="4301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</a:rPr>
              <a:t>Missouri</a:t>
            </a:r>
            <a:r>
              <a:rPr lang="en" sz="3900">
                <a:solidFill>
                  <a:srgbClr val="000000"/>
                </a:solidFill>
              </a:rPr>
              <a:t>-1033</a:t>
            </a:r>
            <a:endParaRPr sz="3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</a:rPr>
              <a:t>Disasters</a:t>
            </a:r>
            <a:endParaRPr sz="3900">
              <a:solidFill>
                <a:srgbClr val="000000"/>
              </a:solidFill>
            </a:endParaRPr>
          </a:p>
        </p:txBody>
      </p:sp>
      <p:sp>
        <p:nvSpPr>
          <p:cNvPr id="377" name="Google Shape;377;p37"/>
          <p:cNvSpPr txBox="1"/>
          <p:nvPr>
            <p:ph idx="4294967295" type="subTitle"/>
          </p:nvPr>
        </p:nvSpPr>
        <p:spPr>
          <a:xfrm>
            <a:off x="1013375" y="2820005"/>
            <a:ext cx="43011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6666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(1984-2010)</a:t>
            </a:r>
            <a:endParaRPr sz="2500">
              <a:solidFill>
                <a:srgbClr val="666666"/>
              </a:solidFill>
            </a:endParaRPr>
          </a:p>
        </p:txBody>
      </p:sp>
      <p:sp>
        <p:nvSpPr>
          <p:cNvPr id="378" name="Google Shape;378;p37"/>
          <p:cNvSpPr/>
          <p:nvPr/>
        </p:nvSpPr>
        <p:spPr>
          <a:xfrm>
            <a:off x="6956614" y="3483468"/>
            <a:ext cx="305417" cy="2916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7"/>
          <p:cNvSpPr/>
          <p:nvPr/>
        </p:nvSpPr>
        <p:spPr>
          <a:xfrm rot="2466683">
            <a:off x="5413593" y="2099570"/>
            <a:ext cx="424361" cy="40519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7"/>
          <p:cNvSpPr/>
          <p:nvPr/>
        </p:nvSpPr>
        <p:spPr>
          <a:xfrm rot="-1609345">
            <a:off x="6034156" y="2354495"/>
            <a:ext cx="305329" cy="29153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7"/>
          <p:cNvSpPr/>
          <p:nvPr/>
        </p:nvSpPr>
        <p:spPr>
          <a:xfrm rot="2926328">
            <a:off x="7885638" y="2585470"/>
            <a:ext cx="228692" cy="21836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7"/>
          <p:cNvSpPr/>
          <p:nvPr/>
        </p:nvSpPr>
        <p:spPr>
          <a:xfrm rot="-1609160">
            <a:off x="6934024" y="1122719"/>
            <a:ext cx="206008" cy="19670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7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2850" y="1382050"/>
            <a:ext cx="3569050" cy="23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/>
          <p:cNvSpPr txBox="1"/>
          <p:nvPr>
            <p:ph idx="4294967295" type="ctrTitle"/>
          </p:nvPr>
        </p:nvSpPr>
        <p:spPr>
          <a:xfrm>
            <a:off x="1013375" y="1677600"/>
            <a:ext cx="4301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</a:rPr>
              <a:t>Kentucky</a:t>
            </a:r>
            <a:r>
              <a:rPr lang="en" sz="3900">
                <a:solidFill>
                  <a:srgbClr val="000000"/>
                </a:solidFill>
              </a:rPr>
              <a:t>-996</a:t>
            </a:r>
            <a:endParaRPr sz="3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</a:rPr>
              <a:t>Disasters</a:t>
            </a:r>
            <a:endParaRPr sz="3900">
              <a:solidFill>
                <a:srgbClr val="000000"/>
              </a:solidFill>
            </a:endParaRPr>
          </a:p>
        </p:txBody>
      </p:sp>
      <p:sp>
        <p:nvSpPr>
          <p:cNvPr id="390" name="Google Shape;390;p38"/>
          <p:cNvSpPr txBox="1"/>
          <p:nvPr>
            <p:ph idx="4294967295" type="subTitle"/>
          </p:nvPr>
        </p:nvSpPr>
        <p:spPr>
          <a:xfrm>
            <a:off x="1013375" y="2820005"/>
            <a:ext cx="43011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6666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(1984-2010)</a:t>
            </a:r>
            <a:endParaRPr sz="2500">
              <a:solidFill>
                <a:srgbClr val="666666"/>
              </a:solidFill>
            </a:endParaRPr>
          </a:p>
        </p:txBody>
      </p:sp>
      <p:sp>
        <p:nvSpPr>
          <p:cNvPr id="391" name="Google Shape;391;p38"/>
          <p:cNvSpPr/>
          <p:nvPr/>
        </p:nvSpPr>
        <p:spPr>
          <a:xfrm>
            <a:off x="6956614" y="3483468"/>
            <a:ext cx="305417" cy="2916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8"/>
          <p:cNvSpPr/>
          <p:nvPr/>
        </p:nvSpPr>
        <p:spPr>
          <a:xfrm rot="2466683">
            <a:off x="5413593" y="2099570"/>
            <a:ext cx="424361" cy="40519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8"/>
          <p:cNvSpPr/>
          <p:nvPr/>
        </p:nvSpPr>
        <p:spPr>
          <a:xfrm rot="-1609345">
            <a:off x="6034156" y="2354495"/>
            <a:ext cx="305329" cy="29153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8"/>
          <p:cNvSpPr/>
          <p:nvPr/>
        </p:nvSpPr>
        <p:spPr>
          <a:xfrm rot="2926328">
            <a:off x="7885638" y="2585470"/>
            <a:ext cx="228692" cy="21836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8"/>
          <p:cNvSpPr/>
          <p:nvPr/>
        </p:nvSpPr>
        <p:spPr>
          <a:xfrm rot="-1609160">
            <a:off x="6934024" y="1122719"/>
            <a:ext cx="206008" cy="19670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8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7" name="Google Shape;39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2850" y="1382050"/>
            <a:ext cx="3569050" cy="23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 txBox="1"/>
          <p:nvPr>
            <p:ph idx="4294967295" type="ctrTitle"/>
          </p:nvPr>
        </p:nvSpPr>
        <p:spPr>
          <a:xfrm>
            <a:off x="1013375" y="1677600"/>
            <a:ext cx="4301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</a:rPr>
              <a:t>Oklahoma</a:t>
            </a:r>
            <a:r>
              <a:rPr lang="en" sz="3900">
                <a:solidFill>
                  <a:srgbClr val="000000"/>
                </a:solidFill>
              </a:rPr>
              <a:t>-896</a:t>
            </a:r>
            <a:endParaRPr sz="3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</a:rPr>
              <a:t>Disasters</a:t>
            </a:r>
            <a:endParaRPr sz="3900">
              <a:solidFill>
                <a:srgbClr val="000000"/>
              </a:solidFill>
            </a:endParaRPr>
          </a:p>
        </p:txBody>
      </p:sp>
      <p:sp>
        <p:nvSpPr>
          <p:cNvPr id="403" name="Google Shape;403;p39"/>
          <p:cNvSpPr txBox="1"/>
          <p:nvPr>
            <p:ph idx="4294967295" type="subTitle"/>
          </p:nvPr>
        </p:nvSpPr>
        <p:spPr>
          <a:xfrm>
            <a:off x="1013375" y="2820005"/>
            <a:ext cx="43011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6666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(1984-2010)</a:t>
            </a:r>
            <a:endParaRPr sz="2500">
              <a:solidFill>
                <a:srgbClr val="666666"/>
              </a:solidFill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6956614" y="3483468"/>
            <a:ext cx="305417" cy="2916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9"/>
          <p:cNvSpPr/>
          <p:nvPr/>
        </p:nvSpPr>
        <p:spPr>
          <a:xfrm rot="2466683">
            <a:off x="5413593" y="2099570"/>
            <a:ext cx="424361" cy="40519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9"/>
          <p:cNvSpPr/>
          <p:nvPr/>
        </p:nvSpPr>
        <p:spPr>
          <a:xfrm rot="-1609345">
            <a:off x="6034156" y="2354495"/>
            <a:ext cx="305329" cy="29153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9"/>
          <p:cNvSpPr/>
          <p:nvPr/>
        </p:nvSpPr>
        <p:spPr>
          <a:xfrm rot="2926328">
            <a:off x="7885638" y="2585470"/>
            <a:ext cx="228692" cy="21836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9"/>
          <p:cNvSpPr/>
          <p:nvPr/>
        </p:nvSpPr>
        <p:spPr>
          <a:xfrm rot="-1609160">
            <a:off x="6934024" y="1122719"/>
            <a:ext cx="206008" cy="19670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9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2850" y="1382050"/>
            <a:ext cx="3569050" cy="23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0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Munson </a:t>
            </a:r>
            <a:r>
              <a:rPr lang="en" sz="2400">
                <a:solidFill>
                  <a:srgbClr val="000000"/>
                </a:solidFill>
              </a:rPr>
              <a:t>Overarching Tasks to Complete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416" name="Google Shape;416;p40"/>
          <p:cNvSpPr txBox="1"/>
          <p:nvPr>
            <p:ph idx="1" type="body"/>
          </p:nvPr>
        </p:nvSpPr>
        <p:spPr>
          <a:xfrm>
            <a:off x="1003200" y="1563725"/>
            <a:ext cx="7137600" cy="16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Locate Data, Run API Calls, &amp; Save CSVs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Group Data by Year &amp; State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Clean and Remove </a:t>
            </a:r>
            <a:r>
              <a:rPr lang="en"/>
              <a:t>Unnecessary</a:t>
            </a:r>
            <a:r>
              <a:rPr lang="en"/>
              <a:t>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Compare Disasters, Temp, and Precip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Create Visualizations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0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40"/>
          <p:cNvSpPr txBox="1"/>
          <p:nvPr/>
        </p:nvSpPr>
        <p:spPr>
          <a:xfrm>
            <a:off x="2730000" y="3637850"/>
            <a:ext cx="3684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Frank Ruhl Libre"/>
                <a:ea typeface="Frank Ruhl Libre"/>
                <a:cs typeface="Frank Ruhl Libre"/>
                <a:sym typeface="Frank Ruhl Libre"/>
                <a:hlinkClick r:id="rId3"/>
              </a:rPr>
              <a:t>My work</a:t>
            </a:r>
            <a: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  <a:t>          </a:t>
            </a:r>
            <a:r>
              <a:rPr lang="en" u="sng">
                <a:solidFill>
                  <a:schemeClr val="hlink"/>
                </a:solidFill>
                <a:latin typeface="Frank Ruhl Libre"/>
                <a:ea typeface="Frank Ruhl Libre"/>
                <a:cs typeface="Frank Ruhl Libre"/>
                <a:sym typeface="Frank Ruhl Libre"/>
                <a:hlinkClick r:id="rId4"/>
              </a:rPr>
              <a:t>Final Code</a:t>
            </a:r>
            <a: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  <a:t>         </a:t>
            </a:r>
            <a:r>
              <a:rPr lang="en" u="sng">
                <a:solidFill>
                  <a:schemeClr val="hlink"/>
                </a:solidFill>
                <a:latin typeface="Frank Ruhl Libre"/>
                <a:ea typeface="Frank Ruhl Libre"/>
                <a:cs typeface="Frank Ruhl Libre"/>
                <a:sym typeface="Frank Ruhl Libre"/>
                <a:hlinkClick r:id="rId5"/>
              </a:rPr>
              <a:t>Analysis Doc</a:t>
            </a:r>
            <a: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  <a:t>       </a:t>
            </a: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1"/>
          <p:cNvSpPr txBox="1"/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6D7A8"/>
                </a:solidFill>
              </a:rPr>
              <a:t>6</a:t>
            </a:r>
            <a:r>
              <a:rPr lang="en">
                <a:solidFill>
                  <a:srgbClr val="B6D7A8"/>
                </a:solidFill>
              </a:rPr>
              <a:t>.</a:t>
            </a:r>
            <a:endParaRPr>
              <a:solidFill>
                <a:srgbClr val="B6D7A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How do natural disasters affect weather?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4" name="Google Shape;424;p41"/>
          <p:cNvSpPr txBox="1"/>
          <p:nvPr>
            <p:ph idx="1" type="subTitle"/>
          </p:nvPr>
        </p:nvSpPr>
        <p:spPr>
          <a:xfrm>
            <a:off x="2795175" y="2952896"/>
            <a:ext cx="3553500" cy="2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-Michael Munson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"/>
          <p:cNvSpPr txBox="1"/>
          <p:nvPr>
            <p:ph idx="4294967295" type="ctrTitle"/>
          </p:nvPr>
        </p:nvSpPr>
        <p:spPr>
          <a:xfrm>
            <a:off x="2139750" y="830875"/>
            <a:ext cx="4576800" cy="48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</a:rPr>
              <a:t>Texas Temperatures</a:t>
            </a:r>
            <a:endParaRPr sz="3900">
              <a:solidFill>
                <a:srgbClr val="000000"/>
              </a:solidFill>
            </a:endParaRPr>
          </a:p>
        </p:txBody>
      </p:sp>
      <p:sp>
        <p:nvSpPr>
          <p:cNvPr id="430" name="Google Shape;430;p42"/>
          <p:cNvSpPr txBox="1"/>
          <p:nvPr>
            <p:ph idx="4294967295" type="subTitle"/>
          </p:nvPr>
        </p:nvSpPr>
        <p:spPr>
          <a:xfrm>
            <a:off x="2937450" y="1225200"/>
            <a:ext cx="2981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6666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(1990-2010)</a:t>
            </a:r>
            <a:endParaRPr sz="2500">
              <a:solidFill>
                <a:srgbClr val="666666"/>
              </a:solidFill>
            </a:endParaRPr>
          </a:p>
        </p:txBody>
      </p:sp>
      <p:sp>
        <p:nvSpPr>
          <p:cNvPr id="431" name="Google Shape;431;p42"/>
          <p:cNvSpPr/>
          <p:nvPr/>
        </p:nvSpPr>
        <p:spPr>
          <a:xfrm>
            <a:off x="6956614" y="3483468"/>
            <a:ext cx="305417" cy="2916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2"/>
          <p:cNvSpPr/>
          <p:nvPr/>
        </p:nvSpPr>
        <p:spPr>
          <a:xfrm rot="2466683">
            <a:off x="5413593" y="2099570"/>
            <a:ext cx="424361" cy="40519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2"/>
          <p:cNvSpPr/>
          <p:nvPr/>
        </p:nvSpPr>
        <p:spPr>
          <a:xfrm rot="-1609345">
            <a:off x="6034156" y="2354495"/>
            <a:ext cx="305329" cy="29153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2"/>
          <p:cNvSpPr/>
          <p:nvPr/>
        </p:nvSpPr>
        <p:spPr>
          <a:xfrm rot="2926328">
            <a:off x="7885638" y="2585470"/>
            <a:ext cx="228692" cy="21836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2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6" name="Google Shape;43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6350" y="2069125"/>
            <a:ext cx="3550900" cy="23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0225" y="2069125"/>
            <a:ext cx="3550900" cy="23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Hernandez</a:t>
            </a:r>
            <a:r>
              <a:rPr lang="en" sz="2400">
                <a:solidFill>
                  <a:srgbClr val="000000"/>
                </a:solidFill>
              </a:rPr>
              <a:t>: Overarching Tasks to Complete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92" name="Google Shape;192;p16"/>
          <p:cNvSpPr txBox="1"/>
          <p:nvPr>
            <p:ph idx="1" type="body"/>
          </p:nvPr>
        </p:nvSpPr>
        <p:spPr>
          <a:xfrm>
            <a:off x="1003200" y="1563725"/>
            <a:ext cx="7137600" cy="16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Locate Data, and Save CSVs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Research population effect of natural disaster 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/>
              <a:t>(not successful)</a:t>
            </a:r>
            <a:endParaRPr i="1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Organize</a:t>
            </a:r>
            <a:r>
              <a:rPr lang="en"/>
              <a:t> and clean top five natural disasters.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Make visualizations 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6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16"/>
          <p:cNvSpPr txBox="1"/>
          <p:nvPr/>
        </p:nvSpPr>
        <p:spPr>
          <a:xfrm>
            <a:off x="2730000" y="3637850"/>
            <a:ext cx="3684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Frank Ruhl Libre"/>
                <a:ea typeface="Frank Ruhl Libre"/>
                <a:cs typeface="Frank Ruhl Libre"/>
                <a:sym typeface="Frank Ruhl Libre"/>
                <a:hlinkClick r:id="rId3"/>
              </a:rPr>
              <a:t>My work</a:t>
            </a:r>
            <a: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  <a:t>          </a:t>
            </a:r>
            <a:r>
              <a:rPr lang="en" u="sng">
                <a:solidFill>
                  <a:schemeClr val="hlink"/>
                </a:solidFill>
                <a:latin typeface="Frank Ruhl Libre"/>
                <a:ea typeface="Frank Ruhl Libre"/>
                <a:cs typeface="Frank Ruhl Libre"/>
                <a:sym typeface="Frank Ruhl Libre"/>
                <a:hlinkClick r:id="rId4"/>
              </a:rPr>
              <a:t>Final Code</a:t>
            </a:r>
            <a: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  <a:t>         </a:t>
            </a:r>
            <a:r>
              <a:rPr lang="en" u="sng">
                <a:solidFill>
                  <a:schemeClr val="hlink"/>
                </a:solidFill>
                <a:latin typeface="Frank Ruhl Libre"/>
                <a:ea typeface="Frank Ruhl Libre"/>
                <a:cs typeface="Frank Ruhl Libre"/>
                <a:sym typeface="Frank Ruhl Libre"/>
                <a:hlinkClick r:id="rId5"/>
              </a:rPr>
              <a:t>Analysis Doc</a:t>
            </a:r>
            <a: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  <a:t>       </a:t>
            </a: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3"/>
          <p:cNvSpPr txBox="1"/>
          <p:nvPr>
            <p:ph idx="4294967295" type="ctrTitle"/>
          </p:nvPr>
        </p:nvSpPr>
        <p:spPr>
          <a:xfrm>
            <a:off x="2283600" y="650325"/>
            <a:ext cx="4576800" cy="68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</a:rPr>
              <a:t>T</a:t>
            </a:r>
            <a:r>
              <a:rPr lang="en" sz="3900">
                <a:solidFill>
                  <a:srgbClr val="000000"/>
                </a:solidFill>
              </a:rPr>
              <a:t>exas Precipitation</a:t>
            </a:r>
            <a:endParaRPr sz="3900">
              <a:solidFill>
                <a:srgbClr val="000000"/>
              </a:solidFill>
            </a:endParaRPr>
          </a:p>
        </p:txBody>
      </p:sp>
      <p:sp>
        <p:nvSpPr>
          <p:cNvPr id="443" name="Google Shape;443;p43"/>
          <p:cNvSpPr txBox="1"/>
          <p:nvPr>
            <p:ph idx="4294967295" type="subTitle"/>
          </p:nvPr>
        </p:nvSpPr>
        <p:spPr>
          <a:xfrm>
            <a:off x="3081300" y="1256325"/>
            <a:ext cx="2981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6666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(1990-2010)</a:t>
            </a:r>
            <a:endParaRPr sz="2500">
              <a:solidFill>
                <a:srgbClr val="666666"/>
              </a:solidFill>
            </a:endParaRPr>
          </a:p>
        </p:txBody>
      </p:sp>
      <p:sp>
        <p:nvSpPr>
          <p:cNvPr id="444" name="Google Shape;444;p43"/>
          <p:cNvSpPr/>
          <p:nvPr/>
        </p:nvSpPr>
        <p:spPr>
          <a:xfrm>
            <a:off x="6956614" y="3483468"/>
            <a:ext cx="305417" cy="2916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3"/>
          <p:cNvSpPr/>
          <p:nvPr/>
        </p:nvSpPr>
        <p:spPr>
          <a:xfrm rot="2466683">
            <a:off x="5413593" y="2099570"/>
            <a:ext cx="424361" cy="40519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3"/>
          <p:cNvSpPr/>
          <p:nvPr/>
        </p:nvSpPr>
        <p:spPr>
          <a:xfrm rot="-1609345">
            <a:off x="6034156" y="2354495"/>
            <a:ext cx="305329" cy="29153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3"/>
          <p:cNvSpPr/>
          <p:nvPr/>
        </p:nvSpPr>
        <p:spPr>
          <a:xfrm rot="2926328">
            <a:off x="7885638" y="2585470"/>
            <a:ext cx="228692" cy="21836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3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9" name="Google Shape;44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6550" y="2010000"/>
            <a:ext cx="3550900" cy="23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700" y="2010000"/>
            <a:ext cx="3550900" cy="23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 txBox="1"/>
          <p:nvPr>
            <p:ph idx="4294967295" type="ctrTitle"/>
          </p:nvPr>
        </p:nvSpPr>
        <p:spPr>
          <a:xfrm>
            <a:off x="1504050" y="709475"/>
            <a:ext cx="6135900" cy="68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</a:rPr>
              <a:t>Oklahoma Temperatures</a:t>
            </a:r>
            <a:endParaRPr sz="3900">
              <a:solidFill>
                <a:srgbClr val="000000"/>
              </a:solidFill>
            </a:endParaRPr>
          </a:p>
        </p:txBody>
      </p:sp>
      <p:sp>
        <p:nvSpPr>
          <p:cNvPr id="456" name="Google Shape;456;p44"/>
          <p:cNvSpPr txBox="1"/>
          <p:nvPr>
            <p:ph idx="4294967295" type="subTitle"/>
          </p:nvPr>
        </p:nvSpPr>
        <p:spPr>
          <a:xfrm>
            <a:off x="3081300" y="1340550"/>
            <a:ext cx="2981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6666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(1990-2010)</a:t>
            </a:r>
            <a:endParaRPr sz="2500">
              <a:solidFill>
                <a:srgbClr val="666666"/>
              </a:solidFill>
            </a:endParaRPr>
          </a:p>
        </p:txBody>
      </p:sp>
      <p:sp>
        <p:nvSpPr>
          <p:cNvPr id="457" name="Google Shape;457;p44"/>
          <p:cNvSpPr/>
          <p:nvPr/>
        </p:nvSpPr>
        <p:spPr>
          <a:xfrm>
            <a:off x="6956614" y="3483468"/>
            <a:ext cx="305417" cy="2916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4"/>
          <p:cNvSpPr/>
          <p:nvPr/>
        </p:nvSpPr>
        <p:spPr>
          <a:xfrm rot="2466683">
            <a:off x="5413593" y="2099570"/>
            <a:ext cx="424361" cy="40519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4"/>
          <p:cNvSpPr/>
          <p:nvPr/>
        </p:nvSpPr>
        <p:spPr>
          <a:xfrm rot="-1609345">
            <a:off x="6034156" y="2354495"/>
            <a:ext cx="305329" cy="29153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4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1" name="Google Shape;46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3650" y="1947325"/>
            <a:ext cx="3550900" cy="23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550" y="1947325"/>
            <a:ext cx="3550900" cy="23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5"/>
          <p:cNvSpPr txBox="1"/>
          <p:nvPr>
            <p:ph idx="4294967295" type="ctrTitle"/>
          </p:nvPr>
        </p:nvSpPr>
        <p:spPr>
          <a:xfrm>
            <a:off x="1504050" y="709475"/>
            <a:ext cx="6135900" cy="68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</a:rPr>
              <a:t>Oklahoma Precipitation</a:t>
            </a:r>
            <a:endParaRPr sz="3900">
              <a:solidFill>
                <a:srgbClr val="000000"/>
              </a:solidFill>
            </a:endParaRPr>
          </a:p>
        </p:txBody>
      </p:sp>
      <p:sp>
        <p:nvSpPr>
          <p:cNvPr id="468" name="Google Shape;468;p45"/>
          <p:cNvSpPr txBox="1"/>
          <p:nvPr>
            <p:ph idx="4294967295" type="subTitle"/>
          </p:nvPr>
        </p:nvSpPr>
        <p:spPr>
          <a:xfrm>
            <a:off x="3081300" y="1340550"/>
            <a:ext cx="2981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6666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(1990-2010)</a:t>
            </a:r>
            <a:endParaRPr sz="2500">
              <a:solidFill>
                <a:srgbClr val="666666"/>
              </a:solidFill>
            </a:endParaRPr>
          </a:p>
        </p:txBody>
      </p:sp>
      <p:sp>
        <p:nvSpPr>
          <p:cNvPr id="469" name="Google Shape;469;p45"/>
          <p:cNvSpPr/>
          <p:nvPr/>
        </p:nvSpPr>
        <p:spPr>
          <a:xfrm>
            <a:off x="6956614" y="3483468"/>
            <a:ext cx="305417" cy="2916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5"/>
          <p:cNvSpPr/>
          <p:nvPr/>
        </p:nvSpPr>
        <p:spPr>
          <a:xfrm rot="2466683">
            <a:off x="5413593" y="2099570"/>
            <a:ext cx="424361" cy="40519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5"/>
          <p:cNvSpPr/>
          <p:nvPr/>
        </p:nvSpPr>
        <p:spPr>
          <a:xfrm rot="-1609345">
            <a:off x="6034156" y="2354495"/>
            <a:ext cx="305329" cy="29153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5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3" name="Google Shape;47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3650" y="1947325"/>
            <a:ext cx="3550900" cy="23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550" y="1947325"/>
            <a:ext cx="3550900" cy="23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6"/>
          <p:cNvSpPr txBox="1"/>
          <p:nvPr>
            <p:ph idx="4294967295" type="ctrTitle"/>
          </p:nvPr>
        </p:nvSpPr>
        <p:spPr>
          <a:xfrm>
            <a:off x="1504050" y="709475"/>
            <a:ext cx="6135900" cy="68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</a:rPr>
              <a:t>Missouri</a:t>
            </a:r>
            <a:r>
              <a:rPr lang="en" sz="3900">
                <a:solidFill>
                  <a:srgbClr val="000000"/>
                </a:solidFill>
              </a:rPr>
              <a:t> Temperatures</a:t>
            </a:r>
            <a:endParaRPr sz="3900">
              <a:solidFill>
                <a:srgbClr val="000000"/>
              </a:solidFill>
            </a:endParaRPr>
          </a:p>
        </p:txBody>
      </p:sp>
      <p:sp>
        <p:nvSpPr>
          <p:cNvPr id="480" name="Google Shape;480;p46"/>
          <p:cNvSpPr txBox="1"/>
          <p:nvPr>
            <p:ph idx="4294967295" type="subTitle"/>
          </p:nvPr>
        </p:nvSpPr>
        <p:spPr>
          <a:xfrm>
            <a:off x="3081300" y="1340550"/>
            <a:ext cx="2981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6666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(1990-2010)</a:t>
            </a:r>
            <a:endParaRPr sz="2500">
              <a:solidFill>
                <a:srgbClr val="666666"/>
              </a:solidFill>
            </a:endParaRPr>
          </a:p>
        </p:txBody>
      </p:sp>
      <p:sp>
        <p:nvSpPr>
          <p:cNvPr id="481" name="Google Shape;481;p46"/>
          <p:cNvSpPr/>
          <p:nvPr/>
        </p:nvSpPr>
        <p:spPr>
          <a:xfrm>
            <a:off x="6956614" y="3483468"/>
            <a:ext cx="305417" cy="2916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 rot="2466683">
            <a:off x="5413593" y="2099570"/>
            <a:ext cx="424361" cy="40519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 rot="-1609345">
            <a:off x="6034156" y="2354495"/>
            <a:ext cx="305329" cy="29153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5" name="Google Shape;48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3650" y="1947325"/>
            <a:ext cx="3550900" cy="23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550" y="1947325"/>
            <a:ext cx="3550900" cy="23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7"/>
          <p:cNvSpPr txBox="1"/>
          <p:nvPr>
            <p:ph idx="4294967295" type="ctrTitle"/>
          </p:nvPr>
        </p:nvSpPr>
        <p:spPr>
          <a:xfrm>
            <a:off x="1504050" y="709475"/>
            <a:ext cx="6135900" cy="68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</a:rPr>
              <a:t>Missouri</a:t>
            </a:r>
            <a:r>
              <a:rPr lang="en" sz="3900">
                <a:solidFill>
                  <a:srgbClr val="000000"/>
                </a:solidFill>
              </a:rPr>
              <a:t> Precipitation</a:t>
            </a:r>
            <a:endParaRPr sz="3900">
              <a:solidFill>
                <a:srgbClr val="000000"/>
              </a:solidFill>
            </a:endParaRPr>
          </a:p>
        </p:txBody>
      </p:sp>
      <p:sp>
        <p:nvSpPr>
          <p:cNvPr id="492" name="Google Shape;492;p47"/>
          <p:cNvSpPr txBox="1"/>
          <p:nvPr>
            <p:ph idx="4294967295" type="subTitle"/>
          </p:nvPr>
        </p:nvSpPr>
        <p:spPr>
          <a:xfrm>
            <a:off x="3081300" y="1340550"/>
            <a:ext cx="2981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6666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(1990-2010)</a:t>
            </a:r>
            <a:endParaRPr sz="2500">
              <a:solidFill>
                <a:srgbClr val="666666"/>
              </a:solidFill>
            </a:endParaRPr>
          </a:p>
        </p:txBody>
      </p:sp>
      <p:sp>
        <p:nvSpPr>
          <p:cNvPr id="493" name="Google Shape;493;p47"/>
          <p:cNvSpPr/>
          <p:nvPr/>
        </p:nvSpPr>
        <p:spPr>
          <a:xfrm>
            <a:off x="6956614" y="3483468"/>
            <a:ext cx="305417" cy="2916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7"/>
          <p:cNvSpPr/>
          <p:nvPr/>
        </p:nvSpPr>
        <p:spPr>
          <a:xfrm rot="2466683">
            <a:off x="5413593" y="2099570"/>
            <a:ext cx="424361" cy="40519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7"/>
          <p:cNvSpPr/>
          <p:nvPr/>
        </p:nvSpPr>
        <p:spPr>
          <a:xfrm rot="-1609345">
            <a:off x="6034156" y="2354495"/>
            <a:ext cx="305329" cy="29153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7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7" name="Google Shape;4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3650" y="1947325"/>
            <a:ext cx="3550900" cy="23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550" y="1947325"/>
            <a:ext cx="3550900" cy="23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8"/>
          <p:cNvSpPr txBox="1"/>
          <p:nvPr>
            <p:ph idx="4294967295" type="ctrTitle"/>
          </p:nvPr>
        </p:nvSpPr>
        <p:spPr>
          <a:xfrm>
            <a:off x="1504050" y="709475"/>
            <a:ext cx="6135900" cy="68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</a:rPr>
              <a:t>Florida</a:t>
            </a:r>
            <a:r>
              <a:rPr lang="en" sz="3900">
                <a:solidFill>
                  <a:srgbClr val="000000"/>
                </a:solidFill>
              </a:rPr>
              <a:t> Temperatures</a:t>
            </a:r>
            <a:endParaRPr sz="3900">
              <a:solidFill>
                <a:srgbClr val="000000"/>
              </a:solidFill>
            </a:endParaRPr>
          </a:p>
        </p:txBody>
      </p:sp>
      <p:sp>
        <p:nvSpPr>
          <p:cNvPr id="504" name="Google Shape;504;p48"/>
          <p:cNvSpPr txBox="1"/>
          <p:nvPr>
            <p:ph idx="4294967295" type="subTitle"/>
          </p:nvPr>
        </p:nvSpPr>
        <p:spPr>
          <a:xfrm>
            <a:off x="3081300" y="1340550"/>
            <a:ext cx="2981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6666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(1990-2010)</a:t>
            </a:r>
            <a:endParaRPr sz="2500">
              <a:solidFill>
                <a:srgbClr val="666666"/>
              </a:solidFill>
            </a:endParaRPr>
          </a:p>
        </p:txBody>
      </p:sp>
      <p:sp>
        <p:nvSpPr>
          <p:cNvPr id="505" name="Google Shape;505;p48"/>
          <p:cNvSpPr/>
          <p:nvPr/>
        </p:nvSpPr>
        <p:spPr>
          <a:xfrm>
            <a:off x="6956614" y="3483468"/>
            <a:ext cx="305417" cy="2916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8"/>
          <p:cNvSpPr/>
          <p:nvPr/>
        </p:nvSpPr>
        <p:spPr>
          <a:xfrm rot="2466683">
            <a:off x="5413593" y="2099570"/>
            <a:ext cx="424361" cy="40519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8"/>
          <p:cNvSpPr/>
          <p:nvPr/>
        </p:nvSpPr>
        <p:spPr>
          <a:xfrm rot="-1609345">
            <a:off x="6034156" y="2354495"/>
            <a:ext cx="305329" cy="29153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8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9" name="Google Shape;50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3650" y="1947325"/>
            <a:ext cx="3550900" cy="23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550" y="1947325"/>
            <a:ext cx="3550900" cy="23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9"/>
          <p:cNvSpPr txBox="1"/>
          <p:nvPr>
            <p:ph idx="4294967295" type="ctrTitle"/>
          </p:nvPr>
        </p:nvSpPr>
        <p:spPr>
          <a:xfrm>
            <a:off x="1504050" y="709475"/>
            <a:ext cx="6135900" cy="68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</a:rPr>
              <a:t>Florida</a:t>
            </a:r>
            <a:r>
              <a:rPr lang="en" sz="3900">
                <a:solidFill>
                  <a:srgbClr val="000000"/>
                </a:solidFill>
              </a:rPr>
              <a:t> Precipitation</a:t>
            </a:r>
            <a:endParaRPr sz="3900">
              <a:solidFill>
                <a:srgbClr val="000000"/>
              </a:solidFill>
            </a:endParaRPr>
          </a:p>
        </p:txBody>
      </p:sp>
      <p:sp>
        <p:nvSpPr>
          <p:cNvPr id="516" name="Google Shape;516;p49"/>
          <p:cNvSpPr txBox="1"/>
          <p:nvPr>
            <p:ph idx="4294967295" type="subTitle"/>
          </p:nvPr>
        </p:nvSpPr>
        <p:spPr>
          <a:xfrm>
            <a:off x="3081300" y="1340550"/>
            <a:ext cx="2981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6666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(1990-2010)</a:t>
            </a:r>
            <a:endParaRPr sz="2500">
              <a:solidFill>
                <a:srgbClr val="666666"/>
              </a:solidFill>
            </a:endParaRPr>
          </a:p>
        </p:txBody>
      </p:sp>
      <p:sp>
        <p:nvSpPr>
          <p:cNvPr id="517" name="Google Shape;517;p49"/>
          <p:cNvSpPr/>
          <p:nvPr/>
        </p:nvSpPr>
        <p:spPr>
          <a:xfrm>
            <a:off x="6956614" y="3483468"/>
            <a:ext cx="305417" cy="2916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9"/>
          <p:cNvSpPr/>
          <p:nvPr/>
        </p:nvSpPr>
        <p:spPr>
          <a:xfrm rot="2466683">
            <a:off x="5413593" y="2099570"/>
            <a:ext cx="424361" cy="40519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9"/>
          <p:cNvSpPr/>
          <p:nvPr/>
        </p:nvSpPr>
        <p:spPr>
          <a:xfrm rot="-1609345">
            <a:off x="6034156" y="2354495"/>
            <a:ext cx="305329" cy="29153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9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1" name="Google Shape;52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3650" y="1947325"/>
            <a:ext cx="3550900" cy="23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550" y="1947325"/>
            <a:ext cx="3550900" cy="23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0"/>
          <p:cNvSpPr txBox="1"/>
          <p:nvPr>
            <p:ph idx="4294967295" type="ctrTitle"/>
          </p:nvPr>
        </p:nvSpPr>
        <p:spPr>
          <a:xfrm>
            <a:off x="1504050" y="709475"/>
            <a:ext cx="6135900" cy="68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</a:rPr>
              <a:t>Kentucky</a:t>
            </a:r>
            <a:r>
              <a:rPr lang="en" sz="3900">
                <a:solidFill>
                  <a:srgbClr val="000000"/>
                </a:solidFill>
              </a:rPr>
              <a:t> Temperatures</a:t>
            </a:r>
            <a:endParaRPr sz="3900">
              <a:solidFill>
                <a:srgbClr val="000000"/>
              </a:solidFill>
            </a:endParaRPr>
          </a:p>
        </p:txBody>
      </p:sp>
      <p:sp>
        <p:nvSpPr>
          <p:cNvPr id="528" name="Google Shape;528;p50"/>
          <p:cNvSpPr txBox="1"/>
          <p:nvPr>
            <p:ph idx="4294967295" type="subTitle"/>
          </p:nvPr>
        </p:nvSpPr>
        <p:spPr>
          <a:xfrm>
            <a:off x="3081300" y="1340550"/>
            <a:ext cx="2981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6666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(1990-2010)</a:t>
            </a:r>
            <a:endParaRPr sz="2500">
              <a:solidFill>
                <a:srgbClr val="666666"/>
              </a:solidFill>
            </a:endParaRPr>
          </a:p>
        </p:txBody>
      </p:sp>
      <p:sp>
        <p:nvSpPr>
          <p:cNvPr id="529" name="Google Shape;529;p50"/>
          <p:cNvSpPr/>
          <p:nvPr/>
        </p:nvSpPr>
        <p:spPr>
          <a:xfrm>
            <a:off x="6956614" y="3483468"/>
            <a:ext cx="305417" cy="2916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0"/>
          <p:cNvSpPr/>
          <p:nvPr/>
        </p:nvSpPr>
        <p:spPr>
          <a:xfrm rot="2466683">
            <a:off x="5413593" y="2099570"/>
            <a:ext cx="424361" cy="40519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0"/>
          <p:cNvSpPr/>
          <p:nvPr/>
        </p:nvSpPr>
        <p:spPr>
          <a:xfrm rot="-1609345">
            <a:off x="6034156" y="2354495"/>
            <a:ext cx="305329" cy="29153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0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3650" y="1947325"/>
            <a:ext cx="3550900" cy="23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550" y="1947325"/>
            <a:ext cx="3550900" cy="23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1"/>
          <p:cNvSpPr txBox="1"/>
          <p:nvPr>
            <p:ph idx="4294967295" type="ctrTitle"/>
          </p:nvPr>
        </p:nvSpPr>
        <p:spPr>
          <a:xfrm>
            <a:off x="1504050" y="709475"/>
            <a:ext cx="6135900" cy="68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</a:rPr>
              <a:t>Kentucky</a:t>
            </a:r>
            <a:r>
              <a:rPr lang="en" sz="3900">
                <a:solidFill>
                  <a:srgbClr val="000000"/>
                </a:solidFill>
              </a:rPr>
              <a:t> Precipitation</a:t>
            </a:r>
            <a:endParaRPr sz="3900">
              <a:solidFill>
                <a:srgbClr val="000000"/>
              </a:solidFill>
            </a:endParaRPr>
          </a:p>
        </p:txBody>
      </p:sp>
      <p:sp>
        <p:nvSpPr>
          <p:cNvPr id="540" name="Google Shape;540;p51"/>
          <p:cNvSpPr txBox="1"/>
          <p:nvPr>
            <p:ph idx="4294967295" type="subTitle"/>
          </p:nvPr>
        </p:nvSpPr>
        <p:spPr>
          <a:xfrm>
            <a:off x="3081300" y="1340550"/>
            <a:ext cx="2981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666666"/>
                </a:solidFill>
                <a:latin typeface="Frank Ruhl Libre Medium"/>
                <a:ea typeface="Frank Ruhl Libre Medium"/>
                <a:cs typeface="Frank Ruhl Libre Medium"/>
                <a:sym typeface="Frank Ruhl Libre Medium"/>
              </a:rPr>
              <a:t>(1990-2010)</a:t>
            </a:r>
            <a:endParaRPr sz="2500">
              <a:solidFill>
                <a:srgbClr val="666666"/>
              </a:solidFill>
            </a:endParaRPr>
          </a:p>
        </p:txBody>
      </p:sp>
      <p:sp>
        <p:nvSpPr>
          <p:cNvPr id="541" name="Google Shape;541;p51"/>
          <p:cNvSpPr/>
          <p:nvPr/>
        </p:nvSpPr>
        <p:spPr>
          <a:xfrm>
            <a:off x="6956614" y="3483468"/>
            <a:ext cx="305417" cy="2916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1"/>
          <p:cNvSpPr/>
          <p:nvPr/>
        </p:nvSpPr>
        <p:spPr>
          <a:xfrm rot="2466683">
            <a:off x="5413593" y="2099570"/>
            <a:ext cx="424361" cy="40519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1"/>
          <p:cNvSpPr/>
          <p:nvPr/>
        </p:nvSpPr>
        <p:spPr>
          <a:xfrm rot="-1609345">
            <a:off x="6034156" y="2354495"/>
            <a:ext cx="305329" cy="29153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1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5" name="Google Shape;54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3650" y="1947325"/>
            <a:ext cx="3550900" cy="23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550" y="1947325"/>
            <a:ext cx="3550900" cy="23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"/>
          <p:cNvSpPr txBox="1"/>
          <p:nvPr>
            <p:ph type="ctrTitle"/>
          </p:nvPr>
        </p:nvSpPr>
        <p:spPr>
          <a:xfrm>
            <a:off x="2683950" y="1602450"/>
            <a:ext cx="3776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6D7A8"/>
                </a:solidFill>
              </a:rPr>
              <a:t>1</a:t>
            </a:r>
            <a:r>
              <a:rPr lang="en">
                <a:solidFill>
                  <a:srgbClr val="B6D7A8"/>
                </a:solidFill>
              </a:rPr>
              <a:t>.</a:t>
            </a:r>
            <a:endParaRPr>
              <a:solidFill>
                <a:srgbClr val="B6D7A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Which natural disasters are more common in the US?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17"/>
          <p:cNvSpPr txBox="1"/>
          <p:nvPr>
            <p:ph idx="1" type="subTitle"/>
          </p:nvPr>
        </p:nvSpPr>
        <p:spPr>
          <a:xfrm>
            <a:off x="2795175" y="2952896"/>
            <a:ext cx="3553500" cy="2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-Tiffany Hernandez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/>
          <p:nvPr/>
        </p:nvSpPr>
        <p:spPr>
          <a:xfrm>
            <a:off x="6956614" y="3483468"/>
            <a:ext cx="305417" cy="2916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8"/>
          <p:cNvSpPr/>
          <p:nvPr/>
        </p:nvSpPr>
        <p:spPr>
          <a:xfrm rot="2466683">
            <a:off x="5413593" y="2099570"/>
            <a:ext cx="424361" cy="40519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"/>
          <p:cNvSpPr/>
          <p:nvPr/>
        </p:nvSpPr>
        <p:spPr>
          <a:xfrm rot="-1609345">
            <a:off x="6034156" y="2354495"/>
            <a:ext cx="305329" cy="29153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"/>
          <p:cNvSpPr/>
          <p:nvPr/>
        </p:nvSpPr>
        <p:spPr>
          <a:xfrm rot="2926328">
            <a:off x="7885638" y="2585470"/>
            <a:ext cx="228692" cy="21836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8"/>
          <p:cNvSpPr/>
          <p:nvPr/>
        </p:nvSpPr>
        <p:spPr>
          <a:xfrm rot="-1609160">
            <a:off x="6934024" y="1122719"/>
            <a:ext cx="206008" cy="19670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8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18"/>
          <p:cNvSpPr txBox="1"/>
          <p:nvPr/>
        </p:nvSpPr>
        <p:spPr>
          <a:xfrm>
            <a:off x="1112125" y="830900"/>
            <a:ext cx="65052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rank Ruhl Libre"/>
                <a:ea typeface="Frank Ruhl Libre"/>
                <a:cs typeface="Frank Ruhl Libre"/>
                <a:sym typeface="Frank Ruhl Libre"/>
              </a:rPr>
              <a:t>FEMA Data: Top 5 Natural Disasters from  1998 - 2020</a:t>
            </a:r>
            <a:endParaRPr b="1" sz="1800"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  <p:pic>
        <p:nvPicPr>
          <p:cNvPr id="212" name="Google Shape;2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650" y="1286227"/>
            <a:ext cx="5213875" cy="29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 txBox="1"/>
          <p:nvPr>
            <p:ph type="title"/>
          </p:nvPr>
        </p:nvSpPr>
        <p:spPr>
          <a:xfrm>
            <a:off x="1003200" y="617375"/>
            <a:ext cx="7137600" cy="548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Harless: </a:t>
            </a:r>
            <a:r>
              <a:rPr lang="en" sz="2400">
                <a:solidFill>
                  <a:srgbClr val="000000"/>
                </a:solidFill>
              </a:rPr>
              <a:t>Overarching Tasks to Complete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18" name="Google Shape;218;p19"/>
          <p:cNvSpPr txBox="1"/>
          <p:nvPr>
            <p:ph idx="1" type="body"/>
          </p:nvPr>
        </p:nvSpPr>
        <p:spPr>
          <a:xfrm>
            <a:off x="1003200" y="1563725"/>
            <a:ext cx="7137600" cy="16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Locate Data, and Save CSVs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Clean Frequency and Cost FEMA csv files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Locate and organize key data values from CSV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/>
              <a:t>Make visualizations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9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19"/>
          <p:cNvSpPr txBox="1"/>
          <p:nvPr/>
        </p:nvSpPr>
        <p:spPr>
          <a:xfrm>
            <a:off x="2730000" y="3637850"/>
            <a:ext cx="3684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Frank Ruhl Libre"/>
                <a:ea typeface="Frank Ruhl Libre"/>
                <a:cs typeface="Frank Ruhl Libre"/>
                <a:sym typeface="Frank Ruhl Libre"/>
                <a:hlinkClick r:id="rId3"/>
              </a:rPr>
              <a:t>My work</a:t>
            </a:r>
            <a: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  <a:t>         </a:t>
            </a:r>
            <a:r>
              <a:rPr lang="en" u="sng">
                <a:solidFill>
                  <a:schemeClr val="hlink"/>
                </a:solidFill>
                <a:latin typeface="Frank Ruhl Libre"/>
                <a:ea typeface="Frank Ruhl Libre"/>
                <a:cs typeface="Frank Ruhl Libre"/>
                <a:sym typeface="Frank Ruhl Libre"/>
                <a:hlinkClick r:id="rId4"/>
              </a:rPr>
              <a:t> Final Code</a:t>
            </a:r>
            <a: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  <a:t>         </a:t>
            </a:r>
            <a:r>
              <a:rPr lang="en" u="sng">
                <a:solidFill>
                  <a:schemeClr val="hlink"/>
                </a:solidFill>
                <a:latin typeface="Frank Ruhl Libre"/>
                <a:ea typeface="Frank Ruhl Libre"/>
                <a:cs typeface="Frank Ruhl Libre"/>
                <a:sym typeface="Frank Ruhl Libre"/>
                <a:hlinkClick r:id="rId5"/>
              </a:rPr>
              <a:t>Analysis Doc </a:t>
            </a:r>
            <a:r>
              <a:rPr lang="en">
                <a:latin typeface="Frank Ruhl Libre"/>
                <a:ea typeface="Frank Ruhl Libre"/>
                <a:cs typeface="Frank Ruhl Libre"/>
                <a:sym typeface="Frank Ruhl Libre"/>
              </a:rPr>
              <a:t>      </a:t>
            </a:r>
            <a:endParaRPr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/>
          <p:nvPr>
            <p:ph type="ctrTitle"/>
          </p:nvPr>
        </p:nvSpPr>
        <p:spPr>
          <a:xfrm>
            <a:off x="2795175" y="1668850"/>
            <a:ext cx="35535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6D7A8"/>
                </a:solidFill>
              </a:rPr>
              <a:t>2</a:t>
            </a:r>
            <a:r>
              <a:rPr lang="en">
                <a:solidFill>
                  <a:srgbClr val="B6D7A8"/>
                </a:solidFill>
              </a:rPr>
              <a:t>.</a:t>
            </a:r>
            <a:endParaRPr>
              <a:solidFill>
                <a:srgbClr val="B6D7A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Which states have a higher frequency of natural disasters?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6" name="Google Shape;226;p20"/>
          <p:cNvSpPr txBox="1"/>
          <p:nvPr>
            <p:ph idx="1" type="subTitle"/>
          </p:nvPr>
        </p:nvSpPr>
        <p:spPr>
          <a:xfrm>
            <a:off x="2795175" y="2952896"/>
            <a:ext cx="3553500" cy="29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-Rachel Harless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/>
          <p:nvPr/>
        </p:nvSpPr>
        <p:spPr>
          <a:xfrm>
            <a:off x="6956614" y="3483468"/>
            <a:ext cx="305417" cy="29162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 rot="2466683">
            <a:off x="5413593" y="2099570"/>
            <a:ext cx="424361" cy="40519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"/>
          <p:cNvSpPr/>
          <p:nvPr/>
        </p:nvSpPr>
        <p:spPr>
          <a:xfrm rot="-1609345">
            <a:off x="6034156" y="2354495"/>
            <a:ext cx="305329" cy="29153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/>
          <p:nvPr/>
        </p:nvSpPr>
        <p:spPr>
          <a:xfrm rot="2926328">
            <a:off x="7885638" y="2585470"/>
            <a:ext cx="228692" cy="21836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 rot="-1609160">
            <a:off x="6934024" y="1122719"/>
            <a:ext cx="206008" cy="19670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2ED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1"/>
          <p:cNvSpPr txBox="1"/>
          <p:nvPr>
            <p:ph idx="12" type="sldNum"/>
          </p:nvPr>
        </p:nvSpPr>
        <p:spPr>
          <a:xfrm>
            <a:off x="4297650" y="4594775"/>
            <a:ext cx="548700" cy="54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75" y="1311975"/>
            <a:ext cx="7757851" cy="25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1"/>
          <p:cNvSpPr txBox="1"/>
          <p:nvPr/>
        </p:nvSpPr>
        <p:spPr>
          <a:xfrm>
            <a:off x="1112125" y="830900"/>
            <a:ext cx="65052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rank Ruhl Libre"/>
                <a:ea typeface="Frank Ruhl Libre"/>
                <a:cs typeface="Frank Ruhl Libre"/>
                <a:sym typeface="Frank Ruhl Libre"/>
              </a:rPr>
              <a:t>FEMA Data: Frequency of Natural Disasters from 1998 - 2020</a:t>
            </a:r>
            <a:endParaRPr b="1" sz="1600"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2850" y="1365350"/>
            <a:ext cx="151447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2"/>
          <p:cNvSpPr txBox="1"/>
          <p:nvPr/>
        </p:nvSpPr>
        <p:spPr>
          <a:xfrm>
            <a:off x="3270500" y="745150"/>
            <a:ext cx="2525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Frank Ruhl Libre"/>
                <a:ea typeface="Frank Ruhl Libre"/>
                <a:cs typeface="Frank Ruhl Libre"/>
                <a:sym typeface="Frank Ruhl Libre"/>
              </a:rPr>
              <a:t>Top Seven</a:t>
            </a:r>
            <a:endParaRPr b="1" sz="1700">
              <a:latin typeface="Frank Ruhl Libre"/>
              <a:ea typeface="Frank Ruhl Libre"/>
              <a:cs typeface="Frank Ruhl Libre"/>
              <a:sym typeface="Frank Ruhl Libr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on template">
  <a:themeElements>
    <a:clrScheme name="Custom 347">
      <a:dk1>
        <a:srgbClr val="434343"/>
      </a:dk1>
      <a:lt1>
        <a:srgbClr val="FFFFFF"/>
      </a:lt1>
      <a:dk2>
        <a:srgbClr val="8A9BA6"/>
      </a:dk2>
      <a:lt2>
        <a:srgbClr val="D8DEE2"/>
      </a:lt2>
      <a:accent1>
        <a:srgbClr val="99BAB6"/>
      </a:accent1>
      <a:accent2>
        <a:srgbClr val="6B93A0"/>
      </a:accent2>
      <a:accent3>
        <a:srgbClr val="C0C99A"/>
      </a:accent3>
      <a:accent4>
        <a:srgbClr val="96B079"/>
      </a:accent4>
      <a:accent5>
        <a:srgbClr val="F3EDD7"/>
      </a:accent5>
      <a:accent6>
        <a:srgbClr val="C3B3A3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